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BB4222F-CF6E-48FF-A3C6-883CCD42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35" y="226545"/>
            <a:ext cx="10535477" cy="51557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LUAS PANEN PADI JANUARI -SEPTEMBER 2018 PROVINSI SULAWESI SELATAN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BC2EBF2-DABF-495B-93D4-CBB978769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775615"/>
              </p:ext>
            </p:extLst>
          </p:nvPr>
        </p:nvGraphicFramePr>
        <p:xfrm>
          <a:off x="670097" y="834887"/>
          <a:ext cx="111335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8303">
                  <a:extLst>
                    <a:ext uri="{9D8B030D-6E8A-4147-A177-3AD203B41FA5}">
                      <a16:colId xmlns:a16="http://schemas.microsoft.com/office/drawing/2014/main" val="1098460846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6291718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81486451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49535667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275714946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1382774577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514733275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162629329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16028143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1807888175"/>
                    </a:ext>
                  </a:extLst>
                </a:gridCol>
                <a:gridCol w="936865">
                  <a:extLst>
                    <a:ext uri="{9D8B030D-6E8A-4147-A177-3AD203B41FA5}">
                      <a16:colId xmlns:a16="http://schemas.microsoft.com/office/drawing/2014/main" val="1210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Kabupaten</a:t>
                      </a:r>
                      <a:r>
                        <a:rPr lang="en-US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/Kota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Januari</a:t>
                      </a:r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Palanq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Februari</a:t>
                      </a:r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Palanq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Maret</a:t>
                      </a:r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Palanq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April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Mei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Juni</a:t>
                      </a:r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Palanq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Juli</a:t>
                      </a:r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Palanq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 err="1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Agustus</a:t>
                      </a:r>
                      <a:endParaRPr lang="en-US" sz="1400" b="1" i="1" u="none" strike="noStrike" dirty="0">
                        <a:solidFill>
                          <a:schemeClr val="bg1"/>
                        </a:solidFill>
                        <a:effectLst/>
                        <a:latin typeface="Palanqu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September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1" u="none" strike="noStrike" dirty="0">
                          <a:solidFill>
                            <a:schemeClr val="bg1"/>
                          </a:solidFill>
                          <a:effectLst/>
                          <a:latin typeface="Palanqui"/>
                        </a:rPr>
                        <a:t>Jan - Sep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44334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B83BC80-5ED6-4232-8E08-24C3D771A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311476"/>
              </p:ext>
            </p:extLst>
          </p:nvPr>
        </p:nvGraphicFramePr>
        <p:xfrm>
          <a:off x="670096" y="1205729"/>
          <a:ext cx="11133550" cy="51881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8304">
                  <a:extLst>
                    <a:ext uri="{9D8B030D-6E8A-4147-A177-3AD203B41FA5}">
                      <a16:colId xmlns:a16="http://schemas.microsoft.com/office/drawing/2014/main" val="1958473980"/>
                    </a:ext>
                  </a:extLst>
                </a:gridCol>
                <a:gridCol w="930248">
                  <a:extLst>
                    <a:ext uri="{9D8B030D-6E8A-4147-A177-3AD203B41FA5}">
                      <a16:colId xmlns:a16="http://schemas.microsoft.com/office/drawing/2014/main" val="2077083335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459283275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52611392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4129697412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935304482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42883941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108389474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798913934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4095884806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36267685"/>
                    </a:ext>
                  </a:extLst>
                </a:gridCol>
              </a:tblGrid>
              <a:tr h="1679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(9)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538718463"/>
                  </a:ext>
                </a:extLst>
              </a:tr>
              <a:tr h="31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01  Kepulauan Selayar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836.0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2,267.3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467.2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774.6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389.0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726.6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5,639.4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021247135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02  Bulukumba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523.0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14,180.4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5,493.2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1,051.1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979.7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22,320.8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522132833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03  Bantaeng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347.3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3,852.7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2,796.5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923.8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1,399.7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4,914.1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14,616.2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999032698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04  Jeneponto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1,386.1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3,452.2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14,074.7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386.9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6,046.5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25,892.0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682145812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05  Takalar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12,242.7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4,528.4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1,517.5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5,968.0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24,275.6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85907240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06  Gowa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292.5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1,355.4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15,658.1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7,724.9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6,242.0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2,942.0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10,582.2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7,632.6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3,230.7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55,660.4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94384196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07  Sinjai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551.4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7,475.3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2,375.1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947.6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9,092.2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3,932.6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24,418.3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601952611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08  Maros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869.9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12,539.9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8,392.7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3,267.0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576.5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6,045.3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11,008.9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346.3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43,049.5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711850992"/>
                  </a:ext>
                </a:extLst>
              </a:tr>
              <a:tr h="31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09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Pangkajene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Dan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Kepulauan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5,887.9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10,229.2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3,855.6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8,157.3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28,444.4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559554048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  Barru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2,585.3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9,146.7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2,913.3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434.4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1,473.2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3,756.0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1,482.8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21,793.7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281985890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  Bone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5,439.2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34,252.7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41,590.2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8,826.0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12,435.1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8,058.8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10,573.1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72,359.7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17,804.8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211,339.6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558029127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  Soppeng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1,646.6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1,500.8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8,932.9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8,948.5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5,269.1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1,416.8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4,609.9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11,835.0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6,200.3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50,359.9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473593966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  Wajo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9,450.7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8,662.0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10,220.2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6,742.4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5,349.9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1,051.2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35,163.4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44,585.7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121,436.7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451267664"/>
                  </a:ext>
                </a:extLst>
              </a:tr>
              <a:tr h="31626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  Sidenreng Rappang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305.0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14,115.7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21,251.4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6,641.9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2,653.4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1,006.8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1,330.1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28,414.7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10,449.5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86,168.5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55442654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  Pinrang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366.9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20,473.2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21,984.6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9,542.5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1,311.4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7,199.5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23,855.3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84,978.4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632304380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  Enrekang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647.0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1,798.0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1,261.8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1,366.2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332.7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417.9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1,008.9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2,543.8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838.2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10,214.5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134216877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  Luwu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1,416.6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777.6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269.4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3,299.6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18,669.7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3,576.8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2,523.9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1,592.4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1,070.9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33,196.9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422080791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  Tana Toraja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2,916.3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3,567.4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2,311.9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1,944.3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2,301.3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2,035.2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3,528.9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2,788.8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1,944.2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23,338.3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458497037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19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Luwu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Utara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1,775.5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639.4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852.2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7,435.1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7,366.6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4,127.2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2,577.2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1,482.9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326.4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26,582.5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4123241820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20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Luwu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Timur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701.3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314.4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15,987.7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4,179.7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279.5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637.5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22,424.2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916708163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21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Toraja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Utara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3,138.9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1,538.9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904.7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984.9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2,798.4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8,213.2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2,335.1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3,233.7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2,500.5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25,648.3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561872167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22 Makassar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703.3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982.8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3,117.6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580076691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23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Parepare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445.9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335.6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1,006.0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853417962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24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Palopo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596.0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1,799.8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2,621.2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078537543"/>
                  </a:ext>
                </a:extLst>
              </a:tr>
              <a:tr h="1847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JUMLAH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28,316.6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71,317.1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163,451.9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151,876.1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108,062.4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43,939.8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54,056.8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221,767.4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125,754.8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968,542.9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987285274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0B6B5EC-ADEE-4648-8CD7-AF697A2BA06D}"/>
              </a:ext>
            </a:extLst>
          </p:cNvPr>
          <p:cNvSpPr/>
          <p:nvPr/>
        </p:nvSpPr>
        <p:spPr>
          <a:xfrm>
            <a:off x="10629419" y="6453809"/>
            <a:ext cx="19866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Palanquin"/>
              </a:rPr>
              <a:t>(</a:t>
            </a:r>
            <a:r>
              <a:rPr lang="en-US" sz="1100" dirty="0" err="1">
                <a:latin typeface="Palanquin"/>
              </a:rPr>
              <a:t>Satuan</a:t>
            </a:r>
            <a:r>
              <a:rPr lang="en-US" sz="1100" dirty="0">
                <a:latin typeface="Palanquin"/>
              </a:rPr>
              <a:t> : </a:t>
            </a:r>
            <a:r>
              <a:rPr lang="en-US" sz="1100" dirty="0" err="1">
                <a:latin typeface="Palanquin"/>
              </a:rPr>
              <a:t>Hektar</a:t>
            </a:r>
            <a:r>
              <a:rPr lang="en-US" sz="1100" dirty="0">
                <a:latin typeface="Palanqui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217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BB4222F-CF6E-48FF-A3C6-883CCD42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35" y="226545"/>
            <a:ext cx="10535477" cy="51557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LUAS PANEN JAGUNG JANUARI -SEPTEMBER 2018 PROVINSI SULAWESI SELATAN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BC2EBF2-DABF-495B-93D4-CBB978769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946659"/>
              </p:ext>
            </p:extLst>
          </p:nvPr>
        </p:nvGraphicFramePr>
        <p:xfrm>
          <a:off x="670097" y="834887"/>
          <a:ext cx="11133551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8303">
                  <a:extLst>
                    <a:ext uri="{9D8B030D-6E8A-4147-A177-3AD203B41FA5}">
                      <a16:colId xmlns:a16="http://schemas.microsoft.com/office/drawing/2014/main" val="1098460846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6291718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81486451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49535667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275714946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1382774577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514733275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162629329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16028143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1807888175"/>
                    </a:ext>
                  </a:extLst>
                </a:gridCol>
                <a:gridCol w="936865">
                  <a:extLst>
                    <a:ext uri="{9D8B030D-6E8A-4147-A177-3AD203B41FA5}">
                      <a16:colId xmlns:a16="http://schemas.microsoft.com/office/drawing/2014/main" val="1210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Palanquin"/>
                        </a:rPr>
                        <a:t>Kabupaten</a:t>
                      </a:r>
                      <a:r>
                        <a:rPr lang="en-US" sz="1400" i="1" u="none" strike="noStrike" dirty="0">
                          <a:effectLst/>
                          <a:latin typeface="Palanquin"/>
                        </a:rPr>
                        <a:t>/Kota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Palanquin"/>
                        </a:rPr>
                        <a:t>Januari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Palanquin"/>
                        </a:rPr>
                        <a:t>Februari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Palanquin"/>
                        </a:rPr>
                        <a:t>Maret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  <a:latin typeface="Palanquin"/>
                        </a:rPr>
                        <a:t>April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  <a:latin typeface="Palanquin"/>
                        </a:rPr>
                        <a:t>Mei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Palanquin"/>
                        </a:rPr>
                        <a:t>Juni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Palanquin"/>
                        </a:rPr>
                        <a:t>Juli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Palanquin"/>
                        </a:rPr>
                        <a:t>Agustus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  <a:latin typeface="Palanquin"/>
                        </a:rPr>
                        <a:t>September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  <a:latin typeface="Palanquin"/>
                        </a:rPr>
                        <a:t>Jan - Sep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44334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0B6B5EC-ADEE-4648-8CD7-AF697A2BA06D}"/>
              </a:ext>
            </a:extLst>
          </p:cNvPr>
          <p:cNvSpPr/>
          <p:nvPr/>
        </p:nvSpPr>
        <p:spPr>
          <a:xfrm>
            <a:off x="10629419" y="6453809"/>
            <a:ext cx="19866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Palanquin"/>
              </a:rPr>
              <a:t>(</a:t>
            </a:r>
            <a:r>
              <a:rPr lang="en-US" sz="1100" dirty="0" err="1">
                <a:latin typeface="Palanquin"/>
              </a:rPr>
              <a:t>Satuan</a:t>
            </a:r>
            <a:r>
              <a:rPr lang="en-US" sz="1100" dirty="0">
                <a:latin typeface="Palanquin"/>
              </a:rPr>
              <a:t> : </a:t>
            </a:r>
            <a:r>
              <a:rPr lang="en-US" sz="1100" dirty="0" err="1">
                <a:latin typeface="Palanquin"/>
              </a:rPr>
              <a:t>Hektar</a:t>
            </a:r>
            <a:r>
              <a:rPr lang="en-US" sz="1100" dirty="0">
                <a:latin typeface="Palanquin"/>
              </a:rPr>
              <a:t>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C14FA6-CD4C-4B45-B21A-05FF4F907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36096"/>
              </p:ext>
            </p:extLst>
          </p:nvPr>
        </p:nvGraphicFramePr>
        <p:xfrm>
          <a:off x="670097" y="1298491"/>
          <a:ext cx="11133551" cy="5155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1331">
                  <a:extLst>
                    <a:ext uri="{9D8B030D-6E8A-4147-A177-3AD203B41FA5}">
                      <a16:colId xmlns:a16="http://schemas.microsoft.com/office/drawing/2014/main" val="3645930885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71197891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044495525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97082558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88647697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4288745986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110905257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980289155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64748623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34710151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949336607"/>
                    </a:ext>
                  </a:extLst>
                </a:gridCol>
              </a:tblGrid>
              <a:tr h="1764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(9)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616283375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01  Kepulauan Selayar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1,258.0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1,679.0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868145672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02  Bulukumba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451.5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1,189.4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5,481.6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6,732.5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14,276.0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963641361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03  Bantaeng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875.5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12,925.0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400.0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6,485.0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5,085.0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795.0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26,969.5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571569973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04  Jeneponto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2,390.0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14,672.0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18,094.0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237.0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4,552.0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6,156.2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8,703.3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5,674.8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61,999.3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220239705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05  Takalar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1,269.0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2,506.0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573.0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1,372.6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2,877.5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9,005.4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975081078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06  Gowa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754.8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7,255.8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11,923.1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3,248.0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325.0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1,845.8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9,527.5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7,529.6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850.4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43,260.0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329496188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07  Sinjai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323.8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1,050.1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1,289.1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518.9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3,388.8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12083078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08  Maros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144.6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2,082.0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1,717.0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1,349.4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2,276.4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164.7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8,201.1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671689522"/>
                  </a:ext>
                </a:extLst>
              </a:tr>
              <a:tr h="31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09  Pangkajene Dan Kepulauan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461.1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1,108.8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999075410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  Barru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84.7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148.2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309.8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275.7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1,395.6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633029636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  Bone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20,501.4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10,975.3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8,834.2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2,709.7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332.7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2,228.4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19,678.9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4,744.7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923.7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70,929.0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637517666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  Soppeng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1,752.1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1,597.5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1,996.3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4,573.0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325.3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614.1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1,622.6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1,951.0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962.9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15,394.8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707378163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  Wajo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4,353.4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2,352.3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863.3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2,354.6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973.5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69.8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1,026.2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2,287.5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1,317.5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15,598.1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576032875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  Sidenreng Rappang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1,588.0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2,949.0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1,245.0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518.0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594.0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2,494.0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1,558.0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388.0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11,485.0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258481694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  Pinrang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1,481.0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2,321.0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2,615.0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1,396.0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3,187.0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1,813.0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1,454.5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2,876.0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1,038.0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18,181.5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82151393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  Enrekang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1,844.0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3,066.9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1,963.5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796.0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972.0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1,379.0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574.0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3,369.0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832.0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14,796.4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420198724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  Luwu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1,093.5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972.7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869.7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814.2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435.3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537.2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341.1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1,571.1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975.4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7,610.2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465917727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  Tana Toraja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367.0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842890120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19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Luwu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Utara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3,148.7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2,382.1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1,579.7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2,353.9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2,690.7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2,455.5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1,927.0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1,264.2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453.3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18,255.1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262022380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20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Luwu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Timur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743.0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578.0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347.0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460.0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3,417.0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539567821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21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Toraja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Utara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613.0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909750572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22 Makassar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069580141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23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Parepare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303.0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903.0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716701181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24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Palopo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167377144"/>
                  </a:ext>
                </a:extLst>
              </a:tr>
              <a:tr h="19414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JUMLAH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40,613.4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54,299.8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77,686.7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29,342.8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11,118.5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18,061.6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55,158.1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47,661.3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15,161.3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349,103.5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430632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21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BB4222F-CF6E-48FF-A3C6-883CCD42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35" y="226545"/>
            <a:ext cx="10535477" cy="51557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LUAS PANEN KEDELAI JANUARI -SEPTEMBER 2018 PROVINSI SULAWESI SELATAN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BC2EBF2-DABF-495B-93D4-CBB978769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343273"/>
              </p:ext>
            </p:extLst>
          </p:nvPr>
        </p:nvGraphicFramePr>
        <p:xfrm>
          <a:off x="670097" y="834887"/>
          <a:ext cx="11133551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8303">
                  <a:extLst>
                    <a:ext uri="{9D8B030D-6E8A-4147-A177-3AD203B41FA5}">
                      <a16:colId xmlns:a16="http://schemas.microsoft.com/office/drawing/2014/main" val="1098460846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6291718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81486451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49535667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275714946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1382774577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514733275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162629329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16028143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1807888175"/>
                    </a:ext>
                  </a:extLst>
                </a:gridCol>
                <a:gridCol w="936865">
                  <a:extLst>
                    <a:ext uri="{9D8B030D-6E8A-4147-A177-3AD203B41FA5}">
                      <a16:colId xmlns:a16="http://schemas.microsoft.com/office/drawing/2014/main" val="1210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Garamond" panose="02020404030301010803" pitchFamily="18" charset="0"/>
                        </a:rPr>
                        <a:t>Kabupaten</a:t>
                      </a:r>
                      <a:r>
                        <a:rPr lang="en-US" sz="1400" i="1" u="none" strike="noStrike" dirty="0">
                          <a:effectLst/>
                          <a:latin typeface="Garamond" panose="02020404030301010803" pitchFamily="18" charset="0"/>
                        </a:rPr>
                        <a:t>/Kota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Garamond" panose="02020404030301010803" pitchFamily="18" charset="0"/>
                        </a:rPr>
                        <a:t>Januari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Garamond" panose="02020404030301010803" pitchFamily="18" charset="0"/>
                        </a:rPr>
                        <a:t>Februari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Garamond" panose="02020404030301010803" pitchFamily="18" charset="0"/>
                        </a:rPr>
                        <a:t>Maret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  <a:latin typeface="Garamond" panose="02020404030301010803" pitchFamily="18" charset="0"/>
                        </a:rPr>
                        <a:t>April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  <a:latin typeface="Garamond" panose="02020404030301010803" pitchFamily="18" charset="0"/>
                        </a:rPr>
                        <a:t>Mei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Garamond" panose="02020404030301010803" pitchFamily="18" charset="0"/>
                        </a:rPr>
                        <a:t>Juni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Garamond" panose="02020404030301010803" pitchFamily="18" charset="0"/>
                        </a:rPr>
                        <a:t>Juli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 err="1">
                          <a:effectLst/>
                          <a:latin typeface="Garamond" panose="02020404030301010803" pitchFamily="18" charset="0"/>
                        </a:rPr>
                        <a:t>Agustus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  <a:latin typeface="Garamond" panose="02020404030301010803" pitchFamily="18" charset="0"/>
                        </a:rPr>
                        <a:t>September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i="1" u="none" strike="noStrike" dirty="0">
                          <a:effectLst/>
                          <a:latin typeface="Garamond" panose="02020404030301010803" pitchFamily="18" charset="0"/>
                        </a:rPr>
                        <a:t>Jan - Sep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44334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0B6B5EC-ADEE-4648-8CD7-AF697A2BA06D}"/>
              </a:ext>
            </a:extLst>
          </p:cNvPr>
          <p:cNvSpPr/>
          <p:nvPr/>
        </p:nvSpPr>
        <p:spPr>
          <a:xfrm>
            <a:off x="10629419" y="6453809"/>
            <a:ext cx="19866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Palanquin"/>
              </a:rPr>
              <a:t>(</a:t>
            </a:r>
            <a:r>
              <a:rPr lang="en-US" sz="1100" dirty="0" err="1">
                <a:latin typeface="Palanquin"/>
              </a:rPr>
              <a:t>Satuan</a:t>
            </a:r>
            <a:r>
              <a:rPr lang="en-US" sz="1100" dirty="0">
                <a:latin typeface="Palanquin"/>
              </a:rPr>
              <a:t> : </a:t>
            </a:r>
            <a:r>
              <a:rPr lang="en-US" sz="1100" dirty="0" err="1">
                <a:latin typeface="Palanquin"/>
              </a:rPr>
              <a:t>Hektar</a:t>
            </a:r>
            <a:r>
              <a:rPr lang="en-US" sz="1100" dirty="0">
                <a:latin typeface="Palanquin"/>
              </a:rPr>
              <a:t>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5243FE8-31B7-4D33-8FDE-E5AB563DA8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483234"/>
              </p:ext>
            </p:extLst>
          </p:nvPr>
        </p:nvGraphicFramePr>
        <p:xfrm>
          <a:off x="670097" y="1269406"/>
          <a:ext cx="11133551" cy="4823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1331">
                  <a:extLst>
                    <a:ext uri="{9D8B030D-6E8A-4147-A177-3AD203B41FA5}">
                      <a16:colId xmlns:a16="http://schemas.microsoft.com/office/drawing/2014/main" val="2643795562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74780906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49081414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34466750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399281747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379961111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036418878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26868112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32884621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370914481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526739932"/>
                    </a:ext>
                  </a:extLst>
                </a:gridCol>
              </a:tblGrid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01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Kepulauan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Selayar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4016522429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02  Bulukumba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237.8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760.8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3888554090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03  Bantaeng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1059660148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04  Jeneponto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3,285.0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3,470.0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1947532484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05  Takalar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59.8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850987767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06  Gowa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4081005860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07  Sinjai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2293535003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08  Maros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354.1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620.5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1178354135"/>
                  </a:ext>
                </a:extLst>
              </a:tr>
              <a:tr h="320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09  Pangkajene Dan Kepulauan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194.4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353.1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825464776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  Barru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3284122488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  Bone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1,855.1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2,336.1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380.6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2,279.3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391.0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7,271.2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68425593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  Soppeng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1564489140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  Wajo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113077624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  Sidenreng Rappang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410766671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  Pinrang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618092314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  Enrekang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1839561742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  Luwu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791018985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  Tana Toraja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256545007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19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Luwu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Utara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3800718368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20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Luwu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Timur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2201006203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21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Toraja</a:t>
                      </a: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 Utara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0.0222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3988917944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marL="0" indent="0" algn="l" fontAlgn="b">
                        <a:buNone/>
                      </a:pPr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22 Makassar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576113080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23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Parepare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3020036374"/>
                  </a:ext>
                </a:extLst>
              </a:tr>
              <a:tr h="19480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24  </a:t>
                      </a:r>
                      <a:r>
                        <a:rPr lang="en-US" sz="1100" u="none" strike="noStrike" dirty="0" err="1">
                          <a:effectLst/>
                          <a:latin typeface="Palanquin"/>
                        </a:rPr>
                        <a:t>Palopo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7167" marR="7167" marT="7167" marB="0" anchor="b"/>
                </a:tc>
                <a:extLst>
                  <a:ext uri="{0D108BD9-81ED-4DB2-BD59-A6C34878D82A}">
                    <a16:rowId xmlns:a16="http://schemas.microsoft.com/office/drawing/2014/main" val="242356473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8EE954D-EAA9-4A4E-AF76-957EBED28992}"/>
              </a:ext>
            </a:extLst>
          </p:cNvPr>
          <p:cNvSpPr/>
          <p:nvPr/>
        </p:nvSpPr>
        <p:spPr>
          <a:xfrm>
            <a:off x="670096" y="6134219"/>
            <a:ext cx="111335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                   JUMLAH</a:t>
            </a:r>
            <a:r>
              <a:rPr lang="fi-FI" sz="1100" dirty="0"/>
              <a:t> 			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2,151.1</a:t>
            </a:r>
            <a:r>
              <a:rPr lang="fi-FI" sz="1100" dirty="0"/>
              <a:t> 		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2,452.1		</a:t>
            </a:r>
            <a:r>
              <a:rPr lang="fi-FI" sz="1100" dirty="0"/>
              <a:t>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670.6</a:t>
            </a:r>
            <a:r>
              <a:rPr lang="fi-FI" sz="1100" dirty="0"/>
              <a:t> 		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2,316.3</a:t>
            </a:r>
            <a:r>
              <a:rPr lang="fi-FI" sz="1100" dirty="0"/>
              <a:t> 		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562.0</a:t>
            </a:r>
            <a:r>
              <a:rPr lang="fi-FI" sz="1100" dirty="0"/>
              <a:t> 		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3,571.3</a:t>
            </a:r>
            <a:r>
              <a:rPr lang="fi-FI" sz="1100" dirty="0"/>
              <a:t> 	  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473.9</a:t>
            </a:r>
            <a:r>
              <a:rPr lang="fi-FI" sz="1100" dirty="0"/>
              <a:t> 	    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411.8</a:t>
            </a:r>
            <a:r>
              <a:rPr lang="fi-FI" sz="1100" dirty="0"/>
              <a:t> 	    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219.4</a:t>
            </a:r>
            <a:r>
              <a:rPr lang="fi-FI" sz="1100" dirty="0"/>
              <a:t>          </a:t>
            </a:r>
            <a:r>
              <a:rPr lang="fi-FI" sz="1100" b="1" dirty="0">
                <a:solidFill>
                  <a:srgbClr val="000000"/>
                </a:solidFill>
                <a:latin typeface="Arial Narrow" panose="020B0606020202030204" pitchFamily="34" charset="0"/>
              </a:rPr>
              <a:t>12,828.5</a:t>
            </a:r>
            <a:r>
              <a:rPr lang="fi-FI" sz="1100" dirty="0"/>
              <a:t>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6312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BB4222F-CF6E-48FF-A3C6-883CCD42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35" y="226545"/>
            <a:ext cx="10535477" cy="51557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LUAS PANEN UBI KAYU JANUARI -SEPTEMBER 2018 PROVINSI SULAWESI SELATAN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BC2EBF2-DABF-495B-93D4-CBB978769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795865"/>
              </p:ext>
            </p:extLst>
          </p:nvPr>
        </p:nvGraphicFramePr>
        <p:xfrm>
          <a:off x="670097" y="834887"/>
          <a:ext cx="11133551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8303">
                  <a:extLst>
                    <a:ext uri="{9D8B030D-6E8A-4147-A177-3AD203B41FA5}">
                      <a16:colId xmlns:a16="http://schemas.microsoft.com/office/drawing/2014/main" val="1098460846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6291718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81486451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49535667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275714946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1382774577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514733275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162629329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16028143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1807888175"/>
                    </a:ext>
                  </a:extLst>
                </a:gridCol>
                <a:gridCol w="936865">
                  <a:extLst>
                    <a:ext uri="{9D8B030D-6E8A-4147-A177-3AD203B41FA5}">
                      <a16:colId xmlns:a16="http://schemas.microsoft.com/office/drawing/2014/main" val="1210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Kabupaten</a:t>
                      </a:r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/Kota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Januari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Februari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Maret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April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Mei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Juni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Juli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Agustus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September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Jan - Sep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44334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0B6B5EC-ADEE-4648-8CD7-AF697A2BA06D}"/>
              </a:ext>
            </a:extLst>
          </p:cNvPr>
          <p:cNvSpPr/>
          <p:nvPr/>
        </p:nvSpPr>
        <p:spPr>
          <a:xfrm>
            <a:off x="10629419" y="6453809"/>
            <a:ext cx="19866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Palanquin"/>
              </a:rPr>
              <a:t>(</a:t>
            </a:r>
            <a:r>
              <a:rPr lang="en-US" sz="1100" dirty="0" err="1">
                <a:latin typeface="Palanquin"/>
              </a:rPr>
              <a:t>Satuan</a:t>
            </a:r>
            <a:r>
              <a:rPr lang="en-US" sz="1100" dirty="0">
                <a:latin typeface="Palanquin"/>
              </a:rPr>
              <a:t> : </a:t>
            </a:r>
            <a:r>
              <a:rPr lang="en-US" sz="1100" dirty="0" err="1">
                <a:latin typeface="Palanquin"/>
              </a:rPr>
              <a:t>Hektar</a:t>
            </a:r>
            <a:r>
              <a:rPr lang="en-US" sz="1100" dirty="0">
                <a:latin typeface="Palanquin"/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EE954D-EAA9-4A4E-AF76-957EBED28992}"/>
              </a:ext>
            </a:extLst>
          </p:cNvPr>
          <p:cNvSpPr/>
          <p:nvPr/>
        </p:nvSpPr>
        <p:spPr>
          <a:xfrm>
            <a:off x="670096" y="6134219"/>
            <a:ext cx="1128336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                   JUMLAH</a:t>
            </a:r>
            <a:r>
              <a:rPr lang="fi-FI" sz="1100" dirty="0"/>
              <a:t> 			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421.6</a:t>
            </a:r>
            <a:r>
              <a:rPr lang="fi-FI" sz="1100" dirty="0"/>
              <a:t> 		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344.4		</a:t>
            </a:r>
            <a:r>
              <a:rPr lang="fi-FI" sz="1100" dirty="0"/>
              <a:t>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657.5</a:t>
            </a:r>
            <a:r>
              <a:rPr lang="fi-FI" sz="1100" dirty="0"/>
              <a:t> 		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386.2</a:t>
            </a:r>
            <a:r>
              <a:rPr lang="fi-FI" sz="1100" dirty="0"/>
              <a:t> 		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1,107.0</a:t>
            </a:r>
            <a:r>
              <a:rPr lang="fi-FI" sz="1100" dirty="0"/>
              <a:t> 		 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420.5</a:t>
            </a:r>
            <a:r>
              <a:rPr lang="fi-FI" sz="1100" dirty="0"/>
              <a:t> 	 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584.9</a:t>
            </a:r>
            <a:r>
              <a:rPr lang="fi-FI" sz="1100" dirty="0"/>
              <a:t> 	 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1,295.1</a:t>
            </a:r>
            <a:r>
              <a:rPr lang="fi-FI" sz="1100" dirty="0"/>
              <a:t> 	     </a:t>
            </a:r>
            <a:r>
              <a:rPr lang="fi-FI" sz="1100" b="1" dirty="0">
                <a:solidFill>
                  <a:srgbClr val="000000"/>
                </a:solidFill>
                <a:latin typeface="Agency FB" panose="020B0503020202020204" pitchFamily="34" charset="0"/>
              </a:rPr>
              <a:t>1,881.5</a:t>
            </a:r>
            <a:r>
              <a:rPr lang="fi-FI" sz="1100" dirty="0"/>
              <a:t>              </a:t>
            </a:r>
            <a:r>
              <a:rPr lang="fi-FI" sz="1100" b="1" dirty="0">
                <a:solidFill>
                  <a:srgbClr val="000000"/>
                </a:solidFill>
                <a:latin typeface="Arial Narrow" panose="020B0606020202030204" pitchFamily="34" charset="0"/>
              </a:rPr>
              <a:t>7,098.7</a:t>
            </a:r>
            <a:r>
              <a:rPr lang="fi-FI" sz="1100" dirty="0"/>
              <a:t> </a:t>
            </a:r>
            <a:endParaRPr lang="en-US" sz="11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92AF55-7311-450B-91FA-8443CD5A96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18439"/>
              </p:ext>
            </p:extLst>
          </p:nvPr>
        </p:nvGraphicFramePr>
        <p:xfrm>
          <a:off x="670096" y="1298493"/>
          <a:ext cx="11133551" cy="4839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1331">
                  <a:extLst>
                    <a:ext uri="{9D8B030D-6E8A-4147-A177-3AD203B41FA5}">
                      <a16:colId xmlns:a16="http://schemas.microsoft.com/office/drawing/2014/main" val="399609115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96499626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289754016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008298287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33146669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990008010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749951748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4148900511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980313256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339629632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393160236"/>
                    </a:ext>
                  </a:extLst>
                </a:gridCol>
              </a:tblGrid>
              <a:tr h="1617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(9)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2837367828"/>
                  </a:ext>
                </a:extLst>
              </a:tr>
              <a:tr h="293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01  Kepulauan Selayar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135633830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02  Bulukumba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243339419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03  Bantaeng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1777873602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04  Jeneponto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1407740618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05  Takalar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1824230226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06  Gowa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460.0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758.0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577.0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1,446.0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3,584.0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2647136287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07  Sinjai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841846968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08  Maros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400.0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1,389.0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170166520"/>
                  </a:ext>
                </a:extLst>
              </a:tr>
              <a:tr h="293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09  Pangkajene Dan Kepulauan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534735455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  Barru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1964030089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  Bone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175.7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395.8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184204510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  Soppeng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2349317136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  Wajo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200959884"/>
                  </a:ext>
                </a:extLst>
              </a:tr>
              <a:tr h="293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  Sidenreng Rappang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1483151814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  Pinrang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2601151406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  Enrekang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635023947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  Luwu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784687367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  Tana Toraja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4015462633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  Luwu Utara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39.1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35.8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2954954405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  Luwu Timur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106230377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  Toraja Utara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630860390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71  Makassar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3117107179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  Parepare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415701037"/>
                  </a:ext>
                </a:extLst>
              </a:tr>
              <a:tr h="1779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73  Palopo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912" marR="6912" marT="6912" marB="0" anchor="b"/>
                </a:tc>
                <a:extLst>
                  <a:ext uri="{0D108BD9-81ED-4DB2-BD59-A6C34878D82A}">
                    <a16:rowId xmlns:a16="http://schemas.microsoft.com/office/drawing/2014/main" val="559009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01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BB4222F-CF6E-48FF-A3C6-883CCD42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35" y="226545"/>
            <a:ext cx="10535477" cy="51557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LUAS PANEN UBI JALAR JANUARI -SEPTEMBER 2018 PROVINSI SULAWESI SELATAN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BC2EBF2-DABF-495B-93D4-CBB9787692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0097" y="834887"/>
          <a:ext cx="11133551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8303">
                  <a:extLst>
                    <a:ext uri="{9D8B030D-6E8A-4147-A177-3AD203B41FA5}">
                      <a16:colId xmlns:a16="http://schemas.microsoft.com/office/drawing/2014/main" val="1098460846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6291718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81486451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49535667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275714946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1382774577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514733275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162629329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16028143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1807888175"/>
                    </a:ext>
                  </a:extLst>
                </a:gridCol>
                <a:gridCol w="936865">
                  <a:extLst>
                    <a:ext uri="{9D8B030D-6E8A-4147-A177-3AD203B41FA5}">
                      <a16:colId xmlns:a16="http://schemas.microsoft.com/office/drawing/2014/main" val="1210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Kabupaten</a:t>
                      </a:r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/Kota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Januari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Februari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Maret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April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Mei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Juni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Juli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Agustus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September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Jan - Sep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44334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0B6B5EC-ADEE-4648-8CD7-AF697A2BA06D}"/>
              </a:ext>
            </a:extLst>
          </p:cNvPr>
          <p:cNvSpPr/>
          <p:nvPr/>
        </p:nvSpPr>
        <p:spPr>
          <a:xfrm>
            <a:off x="10629419" y="6453809"/>
            <a:ext cx="19866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Palanquin"/>
              </a:rPr>
              <a:t>(</a:t>
            </a:r>
            <a:r>
              <a:rPr lang="en-US" sz="1100" dirty="0" err="1">
                <a:latin typeface="Palanquin"/>
              </a:rPr>
              <a:t>Satuan</a:t>
            </a:r>
            <a:r>
              <a:rPr lang="en-US" sz="1100" dirty="0">
                <a:latin typeface="Palanquin"/>
              </a:rPr>
              <a:t> : </a:t>
            </a:r>
            <a:r>
              <a:rPr lang="en-US" sz="1100" dirty="0" err="1">
                <a:latin typeface="Palanquin"/>
              </a:rPr>
              <a:t>Hektar</a:t>
            </a:r>
            <a:r>
              <a:rPr lang="en-US" sz="1100" dirty="0">
                <a:latin typeface="Palanquin"/>
              </a:rPr>
              <a:t>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D4A7FB7-0C41-42A7-BCAB-24D526C6F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342794"/>
              </p:ext>
            </p:extLst>
          </p:nvPr>
        </p:nvGraphicFramePr>
        <p:xfrm>
          <a:off x="670096" y="1298492"/>
          <a:ext cx="11133550" cy="5162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1330">
                  <a:extLst>
                    <a:ext uri="{9D8B030D-6E8A-4147-A177-3AD203B41FA5}">
                      <a16:colId xmlns:a16="http://schemas.microsoft.com/office/drawing/2014/main" val="2979410467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783127570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30906457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652933360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082363425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81619103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735020081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40090602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733481666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635579708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343295144"/>
                    </a:ext>
                  </a:extLst>
                </a:gridCol>
              </a:tblGrid>
              <a:tr h="1671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(9)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273110761"/>
                  </a:ext>
                </a:extLst>
              </a:tr>
              <a:tr h="31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01  Kepulauan Selayar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400270110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02  Bulukumba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018030148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03  Bantaeng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541226710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04  Jeneponto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535.0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57374922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05  Takalar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345828113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06  Gowa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462.7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979408822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07  Sinjai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839087849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08  Maros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430915727"/>
                  </a:ext>
                </a:extLst>
              </a:tr>
              <a:tr h="31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09  Pangkajene Dan Kepulauan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319316919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  Barru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113.2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175.5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915716620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  Bone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570.8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23.7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877.0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954598820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  Soppeng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002703222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  Wajo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089707169"/>
                  </a:ext>
                </a:extLst>
              </a:tr>
              <a:tr h="3146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  Sidenreng Rappang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264899936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  Pinrang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052598742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  Enrekang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817068668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  Luwu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78.6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385799202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  Tana Toraja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436805376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  Luwu Utara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862622676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  Luwu Timur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456927173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  Toraja Utara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646902531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71  Makassar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493223221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  Parepare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830591121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73  Palopo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4018890067"/>
                  </a:ext>
                </a:extLst>
              </a:tr>
              <a:tr h="1838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JUMLAH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677.3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245.2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378.7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112.4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286.4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368.3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201.3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352.4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359.1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2,981.1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487896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96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BB4222F-CF6E-48FF-A3C6-883CCD42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35" y="226545"/>
            <a:ext cx="10535477" cy="51557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LUAS PANEN KACANG TANAH JANUARI -SEPTEMBER 2018 PROVINSI SULAWESI SELATAN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BC2EBF2-DABF-495B-93D4-CBB9787692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0097" y="834887"/>
          <a:ext cx="11133551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8303">
                  <a:extLst>
                    <a:ext uri="{9D8B030D-6E8A-4147-A177-3AD203B41FA5}">
                      <a16:colId xmlns:a16="http://schemas.microsoft.com/office/drawing/2014/main" val="1098460846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6291718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81486451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49535667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275714946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1382774577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514733275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162629329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16028143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1807888175"/>
                    </a:ext>
                  </a:extLst>
                </a:gridCol>
                <a:gridCol w="936865">
                  <a:extLst>
                    <a:ext uri="{9D8B030D-6E8A-4147-A177-3AD203B41FA5}">
                      <a16:colId xmlns:a16="http://schemas.microsoft.com/office/drawing/2014/main" val="1210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Kabupaten</a:t>
                      </a:r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/Kota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Januari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Februari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Maret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April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Mei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Juni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Juli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Agustus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September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Jan - Sep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44334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0B6B5EC-ADEE-4648-8CD7-AF697A2BA06D}"/>
              </a:ext>
            </a:extLst>
          </p:cNvPr>
          <p:cNvSpPr/>
          <p:nvPr/>
        </p:nvSpPr>
        <p:spPr>
          <a:xfrm>
            <a:off x="10629419" y="6453809"/>
            <a:ext cx="19866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Palanquin"/>
              </a:rPr>
              <a:t>(</a:t>
            </a:r>
            <a:r>
              <a:rPr lang="en-US" sz="1100" dirty="0" err="1">
                <a:latin typeface="Palanquin"/>
              </a:rPr>
              <a:t>Satuan</a:t>
            </a:r>
            <a:r>
              <a:rPr lang="en-US" sz="1100" dirty="0">
                <a:latin typeface="Palanquin"/>
              </a:rPr>
              <a:t> : </a:t>
            </a:r>
            <a:r>
              <a:rPr lang="en-US" sz="1100" dirty="0" err="1">
                <a:latin typeface="Palanquin"/>
              </a:rPr>
              <a:t>Hektar</a:t>
            </a:r>
            <a:r>
              <a:rPr lang="en-US" sz="1100" dirty="0">
                <a:latin typeface="Palanquin"/>
              </a:rPr>
              <a:t>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7F0E440-C8B1-401D-BA37-0F3D4A058E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75091"/>
              </p:ext>
            </p:extLst>
          </p:nvPr>
        </p:nvGraphicFramePr>
        <p:xfrm>
          <a:off x="670096" y="1298492"/>
          <a:ext cx="11133550" cy="5149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1330">
                  <a:extLst>
                    <a:ext uri="{9D8B030D-6E8A-4147-A177-3AD203B41FA5}">
                      <a16:colId xmlns:a16="http://schemas.microsoft.com/office/drawing/2014/main" val="4257961552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33667961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42030853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083346595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36754516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758933203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401313791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61367378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080592564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170002858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040559102"/>
                    </a:ext>
                  </a:extLst>
                </a:gridCol>
              </a:tblGrid>
              <a:tr h="1791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(1)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(2)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(3)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(4)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(5)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(6)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(7)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(8)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(9)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(10)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(17)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784617364"/>
                  </a:ext>
                </a:extLst>
              </a:tr>
              <a:tr h="20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01  Kepulauan Selayar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131.0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267.0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52943291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02  Bulukumba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153.5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317.0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202.8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270.0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945.3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146851663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03  Bantaeng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100.0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19.0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182.0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368495272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04  Jeneponto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89.0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132.0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006630722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05  Takalar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46.3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52.1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630604670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06  Gowa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20.8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125.0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85.0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112.0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419.7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319531679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07  Sinjai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34.4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50.2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397.3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7.9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511.8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21147944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08  Maros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64.3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52.3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93.6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196.7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506.9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337519542"/>
                  </a:ext>
                </a:extLst>
              </a:tr>
              <a:tr h="351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09  Pangkajene Dan Kepulauan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14.0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454.7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27.2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557.9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2445305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10  Barru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39.0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152.0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336.0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9.7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444.9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555.3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1,608.9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149759459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11  Bone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287.6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903.9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88.4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1,199.5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144.8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136.6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1,062.0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3,839.8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910397286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12  Soppeng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24.9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24152557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13  Wajo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30.9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9.8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35.9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123.6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596122511"/>
                  </a:ext>
                </a:extLst>
              </a:tr>
              <a:tr h="20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14  Sidenreng Rappang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596291338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15  Pinrang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491199730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16  Enrekang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14.0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157.0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830384761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17  Luwu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26.5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480991046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18  Tana Toraja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85562715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22  Luwu Utara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19.4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8.3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4.6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48.0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939203946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25  Luwu Timur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575509632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26  Toraja Utara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23357377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71  Makassar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422245824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72  Parepare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37.0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21.0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75.0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272063815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73  Palopo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883696945"/>
                  </a:ext>
                </a:extLst>
              </a:tr>
              <a:tr h="179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Palanquin"/>
                        </a:rPr>
                        <a:t>JUMLAH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Palanquin"/>
                        </a:rPr>
                        <a:t>643.2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Palanquin"/>
                        </a:rPr>
                        <a:t>1,505.2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Palanquin"/>
                        </a:rPr>
                        <a:t>925.9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Palanquin"/>
                        </a:rPr>
                        <a:t>1,639.8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 dirty="0">
                          <a:effectLst/>
                          <a:latin typeface="Palanquin"/>
                        </a:rPr>
                        <a:t>358.0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Palanquin"/>
                        </a:rPr>
                        <a:t>746.6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Palanquin"/>
                        </a:rPr>
                        <a:t>418.8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Palanquin"/>
                        </a:rPr>
                        <a:t>1,324.1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u="none" strike="noStrike">
                          <a:effectLst/>
                          <a:latin typeface="Palanquin"/>
                        </a:rPr>
                        <a:t>2,051.7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latin typeface="Palanquin"/>
                        </a:rPr>
                        <a:t>9,613.3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597265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97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3BB4222F-CF6E-48FF-A3C6-883CCD425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135" y="226545"/>
            <a:ext cx="10535477" cy="51557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LUAS PANEN KACANG HIJAU JANUARI -SEPTEMBER 2018 PROVINSI SULAWESI SELATAN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2BC2EBF2-DABF-495B-93D4-CBB9787692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0097" y="834887"/>
          <a:ext cx="11133551" cy="37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68303">
                  <a:extLst>
                    <a:ext uri="{9D8B030D-6E8A-4147-A177-3AD203B41FA5}">
                      <a16:colId xmlns:a16="http://schemas.microsoft.com/office/drawing/2014/main" val="1098460846"/>
                    </a:ext>
                  </a:extLst>
                </a:gridCol>
                <a:gridCol w="940904">
                  <a:extLst>
                    <a:ext uri="{9D8B030D-6E8A-4147-A177-3AD203B41FA5}">
                      <a16:colId xmlns:a16="http://schemas.microsoft.com/office/drawing/2014/main" val="62917182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481486451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495356672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2275714946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1382774577"/>
                    </a:ext>
                  </a:extLst>
                </a:gridCol>
                <a:gridCol w="940905">
                  <a:extLst>
                    <a:ext uri="{9D8B030D-6E8A-4147-A177-3AD203B41FA5}">
                      <a16:colId xmlns:a16="http://schemas.microsoft.com/office/drawing/2014/main" val="3514733275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1626293290"/>
                    </a:ext>
                  </a:extLst>
                </a:gridCol>
                <a:gridCol w="927652">
                  <a:extLst>
                    <a:ext uri="{9D8B030D-6E8A-4147-A177-3AD203B41FA5}">
                      <a16:colId xmlns:a16="http://schemas.microsoft.com/office/drawing/2014/main" val="316028143"/>
                    </a:ext>
                  </a:extLst>
                </a:gridCol>
                <a:gridCol w="954157">
                  <a:extLst>
                    <a:ext uri="{9D8B030D-6E8A-4147-A177-3AD203B41FA5}">
                      <a16:colId xmlns:a16="http://schemas.microsoft.com/office/drawing/2014/main" val="1807888175"/>
                    </a:ext>
                  </a:extLst>
                </a:gridCol>
                <a:gridCol w="936865">
                  <a:extLst>
                    <a:ext uri="{9D8B030D-6E8A-4147-A177-3AD203B41FA5}">
                      <a16:colId xmlns:a16="http://schemas.microsoft.com/office/drawing/2014/main" val="1210986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Kabupaten</a:t>
                      </a:r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/Kota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Januari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Februari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Maret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April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Mei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Juni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Juli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  <a:latin typeface="Garamond" panose="02020404030301010803" pitchFamily="18" charset="0"/>
                        </a:rPr>
                        <a:t>Agustus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September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Garamond" panose="02020404030301010803" pitchFamily="18" charset="0"/>
                        </a:rPr>
                        <a:t>Jan - Sep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644334"/>
                  </a:ext>
                </a:extLst>
              </a:tr>
            </a:tbl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10B6B5EC-ADEE-4648-8CD7-AF697A2BA06D}"/>
              </a:ext>
            </a:extLst>
          </p:cNvPr>
          <p:cNvSpPr/>
          <p:nvPr/>
        </p:nvSpPr>
        <p:spPr>
          <a:xfrm>
            <a:off x="10629419" y="6453809"/>
            <a:ext cx="19866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Palanquin"/>
              </a:rPr>
              <a:t>(</a:t>
            </a:r>
            <a:r>
              <a:rPr lang="en-US" sz="1100" dirty="0" err="1">
                <a:latin typeface="Palanquin"/>
              </a:rPr>
              <a:t>Satuan</a:t>
            </a:r>
            <a:r>
              <a:rPr lang="en-US" sz="1100" dirty="0">
                <a:latin typeface="Palanquin"/>
              </a:rPr>
              <a:t> : </a:t>
            </a:r>
            <a:r>
              <a:rPr lang="en-US" sz="1100" dirty="0" err="1">
                <a:latin typeface="Palanquin"/>
              </a:rPr>
              <a:t>Hektar</a:t>
            </a:r>
            <a:r>
              <a:rPr lang="en-US" sz="1100" dirty="0">
                <a:latin typeface="Palanquin"/>
              </a:rPr>
              <a:t>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677229-035E-44CF-81F2-4188FC770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709083"/>
              </p:ext>
            </p:extLst>
          </p:nvPr>
        </p:nvGraphicFramePr>
        <p:xfrm>
          <a:off x="670096" y="1298492"/>
          <a:ext cx="11133550" cy="5047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1330">
                  <a:extLst>
                    <a:ext uri="{9D8B030D-6E8A-4147-A177-3AD203B41FA5}">
                      <a16:colId xmlns:a16="http://schemas.microsoft.com/office/drawing/2014/main" val="3670486491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4141420937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762501790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88462396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4011247141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3965852705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488782137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634680222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4206669467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1027728229"/>
                    </a:ext>
                  </a:extLst>
                </a:gridCol>
                <a:gridCol w="937222">
                  <a:extLst>
                    <a:ext uri="{9D8B030D-6E8A-4147-A177-3AD203B41FA5}">
                      <a16:colId xmlns:a16="http://schemas.microsoft.com/office/drawing/2014/main" val="2809293966"/>
                    </a:ext>
                  </a:extLst>
                </a:gridCol>
              </a:tblGrid>
              <a:tr h="1632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(2)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(3)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(4)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(5)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(6)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(8)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(9)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(17)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4214316943"/>
                  </a:ext>
                </a:extLst>
              </a:tr>
              <a:tr h="307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01  Kepulauan Selayar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279.0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075096835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02  Bulukumba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029931478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03  Bantaeng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76255667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04  Jeneponto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467.0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805.0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017518058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05  Takalar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545.6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022697743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06  Gowa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550438108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07  Sinjai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975352185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08  Maros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4221577965"/>
                  </a:ext>
                </a:extLst>
              </a:tr>
              <a:tr h="307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09  Pangkajene Dan Kepulauan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71.6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159.7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246769796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  Barru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730744095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  Bone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444.6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54.9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668.5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495763768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  Soppeng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520894944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  Wajo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267.9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998.6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134.5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128.0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1,997.4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094177242"/>
                  </a:ext>
                </a:extLst>
              </a:tr>
              <a:tr h="307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14  Sidenreng Rappang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657081461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15  Pinrang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149125386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16  Enrekang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989524242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17  Luwu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9.0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43.0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231718039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18  Tana Toraja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429227816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22  Luwu Utara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13.1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28.9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2035798765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25  Luwu Timur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170912249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26  Toraja Utara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4083480935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71  Makassar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6.7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353307930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72  Parepare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5.0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10.0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412868690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73  Palopo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  <a:latin typeface="Palanquin"/>
                        </a:rPr>
                        <a:t>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1076478252"/>
                  </a:ext>
                </a:extLst>
              </a:tr>
              <a:tr h="1795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JUMLAH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741.7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1,132.6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181.1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208.9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223.8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249.0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1,430.7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522.1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  <a:latin typeface="Palanquin"/>
                        </a:rPr>
                        <a:t>185.1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  <a:latin typeface="Palanquin"/>
                        </a:rPr>
                        <a:t>4,875.0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Palanquin"/>
                      </a:endParaRPr>
                    </a:p>
                  </a:txBody>
                  <a:tcPr marL="6652" marR="6652" marT="6652" marB="0" anchor="b"/>
                </a:tc>
                <a:extLst>
                  <a:ext uri="{0D108BD9-81ED-4DB2-BD59-A6C34878D82A}">
                    <a16:rowId xmlns:a16="http://schemas.microsoft.com/office/drawing/2014/main" val="390313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2355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578</TotalTime>
  <Words>2543</Words>
  <Application>Microsoft Office PowerPoint</Application>
  <PresentationFormat>Widescreen</PresentationFormat>
  <Paragraphs>2062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Agency FB</vt:lpstr>
      <vt:lpstr>Arial</vt:lpstr>
      <vt:lpstr>Arial Narrow</vt:lpstr>
      <vt:lpstr>Century Gothic</vt:lpstr>
      <vt:lpstr>Garamond</vt:lpstr>
      <vt:lpstr>Palanqui</vt:lpstr>
      <vt:lpstr>Palanquin</vt:lpstr>
      <vt:lpstr>Wingdings 3</vt:lpstr>
      <vt:lpstr>Wisp</vt:lpstr>
      <vt:lpstr>LUAS PANEN PADI JANUARI -SEPTEMBER 2018 PROVINSI SULAWESI SELATAN</vt:lpstr>
      <vt:lpstr>LUAS PANEN JAGUNG JANUARI -SEPTEMBER 2018 PROVINSI SULAWESI SELATAN</vt:lpstr>
      <vt:lpstr>LUAS PANEN KEDELAI JANUARI -SEPTEMBER 2018 PROVINSI SULAWESI SELATAN</vt:lpstr>
      <vt:lpstr>LUAS PANEN UBI KAYU JANUARI -SEPTEMBER 2018 PROVINSI SULAWESI SELATAN</vt:lpstr>
      <vt:lpstr>LUAS PANEN UBI JALAR JANUARI -SEPTEMBER 2018 PROVINSI SULAWESI SELATAN</vt:lpstr>
      <vt:lpstr>LUAS PANEN KACANG TANAH JANUARI -SEPTEMBER 2018 PROVINSI SULAWESI SELATAN</vt:lpstr>
      <vt:lpstr>LUAS PANEN KACANG HIJAU JANUARI -SEPTEMBER 2018 PROVINSI SULAWESI SELATAN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26</cp:revision>
  <dcterms:created xsi:type="dcterms:W3CDTF">2019-02-18T05:33:30Z</dcterms:created>
  <dcterms:modified xsi:type="dcterms:W3CDTF">2019-03-20T07:19:51Z</dcterms:modified>
</cp:coreProperties>
</file>